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6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73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911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00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12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0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41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7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62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2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0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7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8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A3B6-9187-4910-AB85-119A7A9D208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A0C7E-686A-4C8A-82BB-0D56F3DEC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97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4B68-1AEB-4BFB-A03A-C60A05E14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Opening an international restaurant in </a:t>
            </a:r>
            <a:r>
              <a:rPr lang="en-US" dirty="0" err="1"/>
              <a:t>bratislava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C9E35-7DEE-4350-8DEC-C5EEF85DFE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Prediction based on neighborhood clustering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Carlos Andres Pizarroso </a:t>
            </a:r>
            <a:r>
              <a:rPr lang="en-US" dirty="0" err="1"/>
              <a:t>troncoso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89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3B17-5EC8-49A8-8E15-B8DC8481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F1847-6976-45B6-84F0-F321F8B78F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Neighborhoods mostly located in the center of the city: Downtown and touristic places.</a:t>
            </a:r>
          </a:p>
          <a:p>
            <a:pPr algn="just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F8F45-D2F6-43BC-ABC9-FCE420DEBD8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03831"/>
            <a:ext cx="4875213" cy="323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66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4392-0015-43C8-9869-C43555BA3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27F55-3D4E-47A6-924D-6A625B7DF5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Characteristic Venues of this cluster are Coffee Shops and casual dining places (Pubs, Bars and Burger Joints).</a:t>
            </a:r>
          </a:p>
          <a:p>
            <a:pPr algn="just"/>
            <a:r>
              <a:rPr lang="en-US" dirty="0"/>
              <a:t>Potential clue about people influx.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EC7E7-8E23-4E31-800F-467FA8CFF5A0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28" y="2097088"/>
            <a:ext cx="4875210" cy="3873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774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0D32-0B1C-424C-A167-BA1BC477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0A55F-B5EF-46E3-9447-B1D8F892B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Neighborhoods are located further away from each other.</a:t>
            </a:r>
          </a:p>
          <a:p>
            <a:pPr algn="just"/>
            <a:r>
              <a:rPr lang="en-US" dirty="0"/>
              <a:t>Neighborhoods are located more in residential areas.</a:t>
            </a:r>
          </a:p>
          <a:p>
            <a:pPr algn="just"/>
            <a:r>
              <a:rPr lang="en-US" dirty="0"/>
              <a:t>Prediction: Venues should be different from cluster 2.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EFDAB-DAA8-4D01-9F9F-A9B5312CD7F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303" y="2249488"/>
            <a:ext cx="4585006" cy="354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63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5D49-594D-4D9F-8036-6889EB6C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1E8A-0A81-4256-9121-BAC2388049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Characteristic venues of this cluster are: Bus stops, restaurants (Pizza places, local restaurants and Italian restaurants) and grocery shops (Supermarkets, Pharmacies and Plazas).</a:t>
            </a:r>
          </a:p>
          <a:p>
            <a:pPr algn="just"/>
            <a:r>
              <a:rPr lang="en-US" dirty="0"/>
              <a:t>Eventually, different from cluster 2.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D7BF1D-0B5E-49D5-821A-194E9EC3F1A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54" y="2097088"/>
            <a:ext cx="4566781" cy="3882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53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20AC-904F-4953-80F9-6CCB83FD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BFC98-0B26-4153-91E7-ADD8F65E1F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A neighborhood which belongs to Cluster 2 and it is located in the center of Bratislava could be a potential candidate as an ideal place for opening a restaurant.</a:t>
            </a:r>
          </a:p>
          <a:p>
            <a:pPr algn="just"/>
            <a:r>
              <a:rPr lang="en-US" dirty="0"/>
              <a:t>People tend to have a meal first before going to a coffee shop or pub – bar.</a:t>
            </a:r>
          </a:p>
          <a:p>
            <a:pPr algn="just"/>
            <a:r>
              <a:rPr lang="en-US" dirty="0"/>
              <a:t>Influx of people.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BEAE78-5A58-48E4-95CE-C3497EA9EB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61930"/>
            <a:ext cx="4875213" cy="2516828"/>
          </a:xfrm>
        </p:spPr>
      </p:pic>
    </p:spTree>
    <p:extLst>
      <p:ext uri="{BB962C8B-B14F-4D97-AF65-F5344CB8AC3E}">
        <p14:creationId xmlns:p14="http://schemas.microsoft.com/office/powerpoint/2010/main" val="1635753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34EA-4C62-4914-B6A5-7A598675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0B3A6E-F382-488E-8BF3-D46C63156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https://www.posta.sk/sluzby/postove-smerovacie-cisla</a:t>
            </a:r>
          </a:p>
          <a:p>
            <a:r>
              <a:rPr lang="it-IT" dirty="0"/>
              <a:t>https://www.postcodesdb.com/AlphabeticSearch.aspx?country=Slovakia&amp;city=Bratislava</a:t>
            </a:r>
          </a:p>
          <a:p>
            <a:r>
              <a:rPr lang="en-US" dirty="0"/>
              <a:t>https://github.com/OpenDataSk/datasets/blob/master/postalcodecoordinates_sk.json</a:t>
            </a:r>
          </a:p>
        </p:txBody>
      </p:sp>
    </p:spTree>
    <p:extLst>
      <p:ext uri="{BB962C8B-B14F-4D97-AF65-F5344CB8AC3E}">
        <p14:creationId xmlns:p14="http://schemas.microsoft.com/office/powerpoint/2010/main" val="236006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999C-7281-48A2-9077-EDFA1320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7972B2-4324-4F86-AC7C-64247AB9BC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415897"/>
            <a:ext cx="4878387" cy="320889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1542B-84D1-4332-9671-301C5632E3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Currently, our world is very globalized.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People can go abroad without many difficulties compared with the past.</a:t>
                </a:r>
              </a:p>
              <a:p>
                <a:pPr algn="just"/>
                <a:r>
                  <a:rPr lang="en-US" dirty="0"/>
                  <a:t>Exchange programs, studying abroad, work, leisure, etc.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A11542B-84D1-4332-9671-301C5632E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628" t="-2238" r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83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7060-750F-420D-A40E-DE5DB679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5991-AF09-41F8-9A47-4B7B62C80A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1410" y="1713390"/>
                <a:ext cx="6085013" cy="4077810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dirty="0"/>
                  <a:t>The longer a person is abroad, the more the person will miss some of their local food.</a:t>
                </a:r>
              </a:p>
              <a:p>
                <a:pPr algn="just"/>
                <a:r>
                  <a:rPr lang="en-US" dirty="0"/>
                  <a:t>Personal experience.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Where could I open an international restaurant in a foreign country?</a:t>
                </a:r>
              </a:p>
              <a:p>
                <a:pPr algn="just"/>
                <a:r>
                  <a:rPr lang="en-US" dirty="0"/>
                  <a:t>What should I consider in order to open a restaurant abroad?</a:t>
                </a:r>
              </a:p>
              <a:p>
                <a:pPr algn="just"/>
                <a:r>
                  <a:rPr lang="en-US" dirty="0"/>
                  <a:t>Potential Solution: Machine Learning (Neighborhood Clustering)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25991-AF09-41F8-9A47-4B7B62C8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1410" y="1713390"/>
                <a:ext cx="6085013" cy="4077810"/>
              </a:xfrm>
              <a:blipFill>
                <a:blip r:embed="rId2"/>
                <a:stretch>
                  <a:fillRect l="-2004" t="-2541" r="-1603" b="-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ECB08-6F09-480D-8F72-7702D781D3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95" y="1243103"/>
            <a:ext cx="3224316" cy="4371793"/>
          </a:xfrm>
        </p:spPr>
      </p:pic>
    </p:spTree>
    <p:extLst>
      <p:ext uri="{BB962C8B-B14F-4D97-AF65-F5344CB8AC3E}">
        <p14:creationId xmlns:p14="http://schemas.microsoft.com/office/powerpoint/2010/main" val="9691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1E213-28C4-4E69-A462-ADA56B5D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1C34CC-5731-4F3D-A385-85A546D6D7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378828"/>
            <a:ext cx="4878387" cy="32830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24828-AE2F-4D9F-81A3-4893EC1AB1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dirty="0"/>
              <a:t>Slovak Post official website.</a:t>
            </a:r>
          </a:p>
          <a:p>
            <a:pPr algn="just"/>
            <a:r>
              <a:rPr lang="en-US" dirty="0"/>
              <a:t>Reliable internet sources.</a:t>
            </a:r>
          </a:p>
          <a:p>
            <a:pPr algn="just"/>
            <a:r>
              <a:rPr lang="en-US" dirty="0"/>
              <a:t>Personally built.</a:t>
            </a:r>
          </a:p>
          <a:p>
            <a:pPr algn="just"/>
            <a:r>
              <a:rPr lang="en-US" dirty="0"/>
              <a:t>All datasets are Microsoft Excel files which could be easily readable by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96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8CE8-C03D-40B2-AB0E-D54B82C8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2A681-6733-4EA4-9A4E-26EA3E266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9912" y="2249486"/>
            <a:ext cx="5069888" cy="354171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Dropping irrelevant columns: ‘DULICA’, ‘DPOSTA’ and ‘POZNAMKA’.</a:t>
            </a:r>
          </a:p>
          <a:p>
            <a:pPr algn="just"/>
            <a:r>
              <a:rPr lang="en-US" dirty="0"/>
              <a:t>Renaming Columns.</a:t>
            </a:r>
          </a:p>
          <a:p>
            <a:pPr algn="just"/>
            <a:r>
              <a:rPr lang="en-US" dirty="0"/>
              <a:t>Eliminating rows with empty values.</a:t>
            </a:r>
          </a:p>
          <a:p>
            <a:pPr algn="just"/>
            <a:r>
              <a:rPr lang="en-US" dirty="0"/>
              <a:t>Reducing columns from 10547 to 56 by grouping streets with same Postal Code.</a:t>
            </a:r>
          </a:p>
          <a:p>
            <a:pPr algn="just"/>
            <a:r>
              <a:rPr lang="en-US" dirty="0"/>
              <a:t>Adding geographical data (Latitude, Longitude)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78C555-8B26-4EA3-A15E-520190FB67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Final 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257E4-9957-40A2-8192-7A64531883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91" y="3151663"/>
            <a:ext cx="5052060" cy="1737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61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D9F3-7EBD-4DC1-AE92-CBA7647D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3827D-9330-473E-AD3A-0D782EF9FC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Visualization through </a:t>
            </a:r>
            <a:r>
              <a:rPr lang="en-US" dirty="0" err="1"/>
              <a:t>Geopy</a:t>
            </a:r>
            <a:r>
              <a:rPr lang="en-US" dirty="0"/>
              <a:t> and Folium maps.</a:t>
            </a:r>
          </a:p>
          <a:p>
            <a:r>
              <a:rPr lang="en-US" dirty="0"/>
              <a:t>56 Neighborhoods successfully plotted across Bratislava City.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B1AB64-50F0-4017-B8C3-017596C2A4D6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8" y="1832145"/>
            <a:ext cx="5401322" cy="4169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67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EB4D-2172-4196-B002-FB0308B8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C160B-AAD8-4E75-8F15-9308D0C92B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Machine Learning method used: K – Means.</a:t>
                </a:r>
              </a:p>
              <a:p>
                <a:pPr algn="just"/>
                <a:r>
                  <a:rPr lang="en-US" dirty="0"/>
                  <a:t>Optimal K found by Elbow Method.</a:t>
                </a:r>
              </a:p>
              <a:p>
                <a:pPr algn="just"/>
                <a:r>
                  <a:rPr lang="en-US" dirty="0"/>
                  <a:t>K = 6 found as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6 main clusters would be formed.</a:t>
                </a:r>
              </a:p>
              <a:p>
                <a:pPr algn="just"/>
                <a:r>
                  <a:rPr lang="en-US" dirty="0"/>
                  <a:t>Different color for different cluster of neighborhoods.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C160B-AAD8-4E75-8F15-9308D0C92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500" t="-2238" r="-2000" b="-3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0D82E-C877-4A33-9B17-0E1EA2A6249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3" y="2097088"/>
            <a:ext cx="5406397" cy="3775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352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5F55-E654-41DE-8FAC-D7A1560F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venues retrieved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24801-E65D-4236-85C6-2CF7B23F5E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88" y="1753414"/>
            <a:ext cx="7782647" cy="5104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63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F4FD-6F1D-4DC5-8C8C-9EF42638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venues in Bratislava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927C4-BA9D-4903-AA78-9320B8CE51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32" y="1880842"/>
            <a:ext cx="5090160" cy="435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761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</TotalTime>
  <Words>472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Tw Cen MT</vt:lpstr>
      <vt:lpstr>Circuit</vt:lpstr>
      <vt:lpstr>Opening an international restaurant in bratislava</vt:lpstr>
      <vt:lpstr>motivation</vt:lpstr>
      <vt:lpstr>motivation</vt:lpstr>
      <vt:lpstr>Source of data</vt:lpstr>
      <vt:lpstr>Data cleaning</vt:lpstr>
      <vt:lpstr>Data visualization</vt:lpstr>
      <vt:lpstr>Machine learning analysis</vt:lpstr>
      <vt:lpstr>Total number of venues retrieved</vt:lpstr>
      <vt:lpstr>Proportion of venues in Bratislava</vt:lpstr>
      <vt:lpstr>Cluster 2</vt:lpstr>
      <vt:lpstr>Cluster 2</vt:lpstr>
      <vt:lpstr>Cluster 6</vt:lpstr>
      <vt:lpstr>Cluster 6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an international restaurant in bratislava</dc:title>
  <dc:creator>Carlos Andres Pizarroso</dc:creator>
  <cp:lastModifiedBy>Carlos Andres Pizarroso</cp:lastModifiedBy>
  <cp:revision>9</cp:revision>
  <dcterms:created xsi:type="dcterms:W3CDTF">2021-07-16T14:25:22Z</dcterms:created>
  <dcterms:modified xsi:type="dcterms:W3CDTF">2021-07-16T15:05:34Z</dcterms:modified>
</cp:coreProperties>
</file>